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56" r:id="rId2"/>
    <p:sldId id="291" r:id="rId3"/>
    <p:sldId id="279" r:id="rId4"/>
    <p:sldId id="260" r:id="rId5"/>
    <p:sldId id="280" r:id="rId6"/>
    <p:sldId id="261" r:id="rId7"/>
    <p:sldId id="281" r:id="rId8"/>
    <p:sldId id="282" r:id="rId9"/>
    <p:sldId id="295" r:id="rId10"/>
    <p:sldId id="283" r:id="rId11"/>
    <p:sldId id="284" r:id="rId12"/>
    <p:sldId id="288" r:id="rId13"/>
    <p:sldId id="289" r:id="rId14"/>
    <p:sldId id="290" r:id="rId15"/>
    <p:sldId id="262" r:id="rId16"/>
    <p:sldId id="285" r:id="rId17"/>
    <p:sldId id="293" r:id="rId18"/>
    <p:sldId id="292" r:id="rId19"/>
    <p:sldId id="263" r:id="rId20"/>
    <p:sldId id="286" r:id="rId21"/>
    <p:sldId id="287" r:id="rId22"/>
    <p:sldId id="264" r:id="rId23"/>
    <p:sldId id="294" r:id="rId24"/>
    <p:sldId id="259" r:id="rId25"/>
    <p:sldId id="268" r:id="rId26"/>
    <p:sldId id="269" r:id="rId27"/>
    <p:sldId id="270" r:id="rId28"/>
    <p:sldId id="271" r:id="rId29"/>
    <p:sldId id="272" r:id="rId30"/>
    <p:sldId id="273" r:id="rId31"/>
    <p:sldId id="274" r:id="rId32"/>
    <p:sldId id="275" r:id="rId33"/>
    <p:sldId id="276" r:id="rId34"/>
    <p:sldId id="277" r:id="rId35"/>
    <p:sldId id="278" r:id="rId36"/>
    <p:sldId id="26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5" d="100"/>
          <a:sy n="45" d="100"/>
        </p:scale>
        <p:origin x="15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327504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223757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6224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3090686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8998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172063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57196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171952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188165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904C49-FBC5-455F-B84A-F1AED18A1867}" type="datetimeFigureOut">
              <a:rPr lang="en-AU" smtClean="0"/>
              <a:t>22/07/2020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290281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904C49-FBC5-455F-B84A-F1AED18A1867}" type="datetimeFigureOut">
              <a:rPr lang="en-AU" smtClean="0"/>
              <a:t>22/07/2020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159421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904C49-FBC5-455F-B84A-F1AED18A1867}" type="datetimeFigureOut">
              <a:rPr lang="en-AU" smtClean="0"/>
              <a:t>22/07/2020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238664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904C49-FBC5-455F-B84A-F1AED18A1867}" type="datetimeFigureOut">
              <a:rPr lang="en-AU" smtClean="0"/>
              <a:t>22/07/2020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169728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04C49-FBC5-455F-B84A-F1AED18A1867}" type="datetimeFigureOut">
              <a:rPr lang="en-AU" smtClean="0"/>
              <a:t>22/07/2020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144472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904C49-FBC5-455F-B84A-F1AED18A1867}" type="datetimeFigureOut">
              <a:rPr lang="en-AU" smtClean="0"/>
              <a:t>22/07/2020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138581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9904C49-FBC5-455F-B84A-F1AED18A1867}" type="datetimeFigureOut">
              <a:rPr lang="en-AU" smtClean="0"/>
              <a:t>22/07/2020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5B0D2C2-9277-471A-B698-D3C99161005A}" type="slidenum">
              <a:rPr lang="en-AU" smtClean="0"/>
              <a:t>‹#›</a:t>
            </a:fld>
            <a:endParaRPr lang="en-AU"/>
          </a:p>
        </p:txBody>
      </p:sp>
    </p:spTree>
    <p:extLst>
      <p:ext uri="{BB962C8B-B14F-4D97-AF65-F5344CB8AC3E}">
        <p14:creationId xmlns:p14="http://schemas.microsoft.com/office/powerpoint/2010/main" val="345455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904C49-FBC5-455F-B84A-F1AED18A1867}" type="datetimeFigureOut">
              <a:rPr lang="en-AU" smtClean="0"/>
              <a:t>22/07/2020</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B0D2C2-9277-471A-B698-D3C99161005A}" type="slidenum">
              <a:rPr lang="en-AU" smtClean="0"/>
              <a:t>‹#›</a:t>
            </a:fld>
            <a:endParaRPr lang="en-AU"/>
          </a:p>
        </p:txBody>
      </p:sp>
    </p:spTree>
    <p:extLst>
      <p:ext uri="{BB962C8B-B14F-4D97-AF65-F5344CB8AC3E}">
        <p14:creationId xmlns:p14="http://schemas.microsoft.com/office/powerpoint/2010/main" val="91996859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5693-E9C3-43BB-83DF-53C8880AE004}"/>
              </a:ext>
            </a:extLst>
          </p:cNvPr>
          <p:cNvSpPr>
            <a:spLocks noGrp="1"/>
          </p:cNvSpPr>
          <p:nvPr>
            <p:ph type="ctrTitle"/>
          </p:nvPr>
        </p:nvSpPr>
        <p:spPr>
          <a:xfrm>
            <a:off x="1507067" y="1524000"/>
            <a:ext cx="7766936" cy="2526836"/>
          </a:xfrm>
        </p:spPr>
        <p:txBody>
          <a:bodyPr/>
          <a:lstStyle/>
          <a:p>
            <a:pPr algn="ctr"/>
            <a:r>
              <a:rPr lang="en-AU" dirty="0"/>
              <a:t>NO BEES NO FUTURE</a:t>
            </a:r>
            <a:br>
              <a:rPr lang="en-AU" dirty="0"/>
            </a:br>
            <a:r>
              <a:rPr lang="en-AU" sz="4400" dirty="0"/>
              <a:t>OXLEY PARK PUBLIC SCHOOL</a:t>
            </a:r>
            <a:br>
              <a:rPr lang="en-AU" dirty="0"/>
            </a:br>
            <a:endParaRPr lang="en-AU" dirty="0"/>
          </a:p>
        </p:txBody>
      </p:sp>
      <p:sp>
        <p:nvSpPr>
          <p:cNvPr id="3" name="Subtitle 2">
            <a:extLst>
              <a:ext uri="{FF2B5EF4-FFF2-40B4-BE49-F238E27FC236}">
                <a16:creationId xmlns:a16="http://schemas.microsoft.com/office/drawing/2014/main" id="{B04DEBE9-3654-4BA1-8751-45D871F32E65}"/>
              </a:ext>
            </a:extLst>
          </p:cNvPr>
          <p:cNvSpPr>
            <a:spLocks noGrp="1"/>
          </p:cNvSpPr>
          <p:nvPr>
            <p:ph type="subTitle" idx="1"/>
          </p:nvPr>
        </p:nvSpPr>
        <p:spPr>
          <a:xfrm>
            <a:off x="1507067" y="4050833"/>
            <a:ext cx="8180272" cy="1687358"/>
          </a:xfrm>
        </p:spPr>
        <p:txBody>
          <a:bodyPr>
            <a:normAutofit fontScale="92500" lnSpcReduction="20000"/>
          </a:bodyPr>
          <a:lstStyle/>
          <a:p>
            <a:pPr algn="ctr"/>
            <a:r>
              <a:rPr lang="en-AU" dirty="0"/>
              <a:t>In collaboration with</a:t>
            </a:r>
          </a:p>
          <a:p>
            <a:pPr algn="ctr"/>
            <a:r>
              <a:rPr lang="en-AU" dirty="0"/>
              <a:t> Richmond Agricultural College </a:t>
            </a:r>
          </a:p>
          <a:p>
            <a:pPr algn="ctr"/>
            <a:r>
              <a:rPr lang="en-AU" dirty="0"/>
              <a:t>Centre of Excellence in Agricultural Education</a:t>
            </a:r>
          </a:p>
          <a:p>
            <a:pPr algn="ctr"/>
            <a:r>
              <a:rPr lang="en-AU" dirty="0"/>
              <a:t>Western Sydney University, Hawkesbury Campus</a:t>
            </a:r>
          </a:p>
          <a:p>
            <a:pPr algn="ctr"/>
            <a:r>
              <a:rPr lang="en-AU" dirty="0"/>
              <a:t>2020 </a:t>
            </a:r>
          </a:p>
        </p:txBody>
      </p:sp>
    </p:spTree>
    <p:extLst>
      <p:ext uri="{BB962C8B-B14F-4D97-AF65-F5344CB8AC3E}">
        <p14:creationId xmlns:p14="http://schemas.microsoft.com/office/powerpoint/2010/main" val="2895818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BCBA656-BC47-47D9-969B-44B346FB4BF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64312" y="1193118"/>
            <a:ext cx="5724456" cy="4293341"/>
          </a:xfrm>
        </p:spPr>
      </p:pic>
      <p:pic>
        <p:nvPicPr>
          <p:cNvPr id="8" name="Content Placeholder 7">
            <a:extLst>
              <a:ext uri="{FF2B5EF4-FFF2-40B4-BE49-F238E27FC236}">
                <a16:creationId xmlns:a16="http://schemas.microsoft.com/office/drawing/2014/main" id="{13EEEF42-EDE1-4EA3-A999-D389F2BE468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4714030" y="1170995"/>
            <a:ext cx="5547473" cy="4160604"/>
          </a:xfrm>
        </p:spPr>
      </p:pic>
    </p:spTree>
    <p:extLst>
      <p:ext uri="{BB962C8B-B14F-4D97-AF65-F5344CB8AC3E}">
        <p14:creationId xmlns:p14="http://schemas.microsoft.com/office/powerpoint/2010/main" val="49192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255A593-B198-467D-9B2C-886A7642E262}"/>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77564" y="1272631"/>
            <a:ext cx="5724456" cy="4293341"/>
          </a:xfrm>
        </p:spPr>
      </p:pic>
      <p:pic>
        <p:nvPicPr>
          <p:cNvPr id="8" name="Content Placeholder 7">
            <a:extLst>
              <a:ext uri="{FF2B5EF4-FFF2-40B4-BE49-F238E27FC236}">
                <a16:creationId xmlns:a16="http://schemas.microsoft.com/office/drawing/2014/main" id="{8E5BB0C6-2093-4C55-89CA-E087A9368BB9}"/>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4718412" y="1272631"/>
            <a:ext cx="5724455" cy="4293340"/>
          </a:xfrm>
        </p:spPr>
      </p:pic>
    </p:spTree>
    <p:extLst>
      <p:ext uri="{BB962C8B-B14F-4D97-AF65-F5344CB8AC3E}">
        <p14:creationId xmlns:p14="http://schemas.microsoft.com/office/powerpoint/2010/main" val="369938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F01344A-D6C0-404C-872F-CD61C120E7A7}"/>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97131" y="410507"/>
            <a:ext cx="4729025" cy="2660076"/>
          </a:xfrm>
        </p:spPr>
      </p:pic>
      <p:pic>
        <p:nvPicPr>
          <p:cNvPr id="11" name="Content Placeholder 10">
            <a:extLst>
              <a:ext uri="{FF2B5EF4-FFF2-40B4-BE49-F238E27FC236}">
                <a16:creationId xmlns:a16="http://schemas.microsoft.com/office/drawing/2014/main" id="{2D9A7588-B5A3-4BD4-B3E0-F0C90295A7F9}"/>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0800000">
            <a:off x="6084667" y="184569"/>
            <a:ext cx="4729025" cy="3151058"/>
          </a:xfrm>
        </p:spPr>
      </p:pic>
      <p:pic>
        <p:nvPicPr>
          <p:cNvPr id="13" name="Picture 12">
            <a:extLst>
              <a:ext uri="{FF2B5EF4-FFF2-40B4-BE49-F238E27FC236}">
                <a16:creationId xmlns:a16="http://schemas.microsoft.com/office/drawing/2014/main" id="{A0ABA8AC-CD78-4A3E-990E-8A4B469898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4696" y="3684104"/>
            <a:ext cx="5298181" cy="2980227"/>
          </a:xfrm>
          <a:prstGeom prst="rect">
            <a:avLst/>
          </a:prstGeom>
        </p:spPr>
      </p:pic>
      <p:pic>
        <p:nvPicPr>
          <p:cNvPr id="14" name="Picture 13">
            <a:extLst>
              <a:ext uri="{FF2B5EF4-FFF2-40B4-BE49-F238E27FC236}">
                <a16:creationId xmlns:a16="http://schemas.microsoft.com/office/drawing/2014/main" id="{109FBB82-665D-4E1E-B582-B159D3891A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7131" y="3335627"/>
            <a:ext cx="4438273" cy="3328704"/>
          </a:xfrm>
          <a:prstGeom prst="rect">
            <a:avLst/>
          </a:prstGeom>
        </p:spPr>
      </p:pic>
    </p:spTree>
    <p:extLst>
      <p:ext uri="{BB962C8B-B14F-4D97-AF65-F5344CB8AC3E}">
        <p14:creationId xmlns:p14="http://schemas.microsoft.com/office/powerpoint/2010/main" val="1523232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EE6EEAD-A234-44A6-B0DC-427941C31F9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85725" y="1029002"/>
            <a:ext cx="3881438" cy="2911078"/>
          </a:xfrm>
        </p:spPr>
      </p:pic>
      <p:pic>
        <p:nvPicPr>
          <p:cNvPr id="8" name="Content Placeholder 7">
            <a:extLst>
              <a:ext uri="{FF2B5EF4-FFF2-40B4-BE49-F238E27FC236}">
                <a16:creationId xmlns:a16="http://schemas.microsoft.com/office/drawing/2014/main" id="{76BEA821-0D2E-4402-9F0A-F144E1237B5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163338" y="445573"/>
            <a:ext cx="3462751" cy="3264069"/>
          </a:xfrm>
        </p:spPr>
      </p:pic>
      <p:pic>
        <p:nvPicPr>
          <p:cNvPr id="10" name="Picture 9">
            <a:extLst>
              <a:ext uri="{FF2B5EF4-FFF2-40B4-BE49-F238E27FC236}">
                <a16:creationId xmlns:a16="http://schemas.microsoft.com/office/drawing/2014/main" id="{A91723C9-8AF3-42AD-8BF8-6EFD72FD7A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044825" y="1964772"/>
            <a:ext cx="5107609" cy="3830707"/>
          </a:xfrm>
          <a:prstGeom prst="rect">
            <a:avLst/>
          </a:prstGeom>
        </p:spPr>
      </p:pic>
      <p:sp>
        <p:nvSpPr>
          <p:cNvPr id="11" name="TextBox 10">
            <a:extLst>
              <a:ext uri="{FF2B5EF4-FFF2-40B4-BE49-F238E27FC236}">
                <a16:creationId xmlns:a16="http://schemas.microsoft.com/office/drawing/2014/main" id="{B47CC9AC-6984-4E39-A2FE-4E83956BE756}"/>
              </a:ext>
            </a:extLst>
          </p:cNvPr>
          <p:cNvSpPr txBox="1"/>
          <p:nvPr/>
        </p:nvSpPr>
        <p:spPr>
          <a:xfrm>
            <a:off x="3790122" y="225287"/>
            <a:ext cx="3723861" cy="646331"/>
          </a:xfrm>
          <a:prstGeom prst="rect">
            <a:avLst/>
          </a:prstGeom>
          <a:noFill/>
        </p:spPr>
        <p:txBody>
          <a:bodyPr wrap="square" rtlCol="0">
            <a:spAutoFit/>
          </a:bodyPr>
          <a:lstStyle/>
          <a:p>
            <a:r>
              <a:rPr lang="en-AU" dirty="0"/>
              <a:t>Native Bee Hotels and </a:t>
            </a:r>
          </a:p>
          <a:p>
            <a:r>
              <a:rPr lang="en-AU" dirty="0"/>
              <a:t>The Habitat Garden</a:t>
            </a:r>
          </a:p>
        </p:txBody>
      </p:sp>
    </p:spTree>
    <p:extLst>
      <p:ext uri="{BB962C8B-B14F-4D97-AF65-F5344CB8AC3E}">
        <p14:creationId xmlns:p14="http://schemas.microsoft.com/office/powerpoint/2010/main" val="92437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20E100C-982B-4D2C-BEA6-2C82E567133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519039" y="1243336"/>
            <a:ext cx="5828438" cy="4371328"/>
          </a:xfrm>
        </p:spPr>
      </p:pic>
      <p:pic>
        <p:nvPicPr>
          <p:cNvPr id="11" name="Content Placeholder 10">
            <a:extLst>
              <a:ext uri="{FF2B5EF4-FFF2-40B4-BE49-F238E27FC236}">
                <a16:creationId xmlns:a16="http://schemas.microsoft.com/office/drawing/2014/main" id="{872C72FB-E6D2-4B24-871A-29275420B77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5970464" y="1225345"/>
            <a:ext cx="5684505" cy="4263378"/>
          </a:xfrm>
        </p:spPr>
      </p:pic>
    </p:spTree>
    <p:extLst>
      <p:ext uri="{BB962C8B-B14F-4D97-AF65-F5344CB8AC3E}">
        <p14:creationId xmlns:p14="http://schemas.microsoft.com/office/powerpoint/2010/main" val="149891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4AEE992-FE5A-4291-8C52-BA36A0FE1EA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78400" y="908965"/>
            <a:ext cx="5519116" cy="4139336"/>
          </a:xfrm>
        </p:spPr>
      </p:pic>
      <p:pic>
        <p:nvPicPr>
          <p:cNvPr id="8" name="Content Placeholder 7">
            <a:extLst>
              <a:ext uri="{FF2B5EF4-FFF2-40B4-BE49-F238E27FC236}">
                <a16:creationId xmlns:a16="http://schemas.microsoft.com/office/drawing/2014/main" id="{DB8CF6CC-4151-43A3-8BD0-2BD5957DF37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4465783" y="1073893"/>
            <a:ext cx="5519116" cy="4139336"/>
          </a:xfrm>
        </p:spPr>
      </p:pic>
      <p:sp>
        <p:nvSpPr>
          <p:cNvPr id="11" name="TextBox 10">
            <a:extLst>
              <a:ext uri="{FF2B5EF4-FFF2-40B4-BE49-F238E27FC236}">
                <a16:creationId xmlns:a16="http://schemas.microsoft.com/office/drawing/2014/main" id="{55F75A75-6002-45BA-A32E-8A5D766E5D1C}"/>
              </a:ext>
            </a:extLst>
          </p:cNvPr>
          <p:cNvSpPr txBox="1"/>
          <p:nvPr/>
        </p:nvSpPr>
        <p:spPr>
          <a:xfrm>
            <a:off x="9699856" y="5903119"/>
            <a:ext cx="2199861" cy="369332"/>
          </a:xfrm>
          <a:prstGeom prst="rect">
            <a:avLst/>
          </a:prstGeom>
          <a:noFill/>
        </p:spPr>
        <p:txBody>
          <a:bodyPr wrap="square" rtlCol="0">
            <a:spAutoFit/>
          </a:bodyPr>
          <a:lstStyle/>
          <a:p>
            <a:r>
              <a:rPr lang="en-AU" dirty="0"/>
              <a:t>Bee Hotels</a:t>
            </a:r>
          </a:p>
        </p:txBody>
      </p:sp>
    </p:spTree>
    <p:extLst>
      <p:ext uri="{BB962C8B-B14F-4D97-AF65-F5344CB8AC3E}">
        <p14:creationId xmlns:p14="http://schemas.microsoft.com/office/powerpoint/2010/main" val="317728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01C8C44-4014-4BF7-99EC-3B7FB8C2B35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265116" y="1336983"/>
            <a:ext cx="5578712" cy="4184033"/>
          </a:xfrm>
        </p:spPr>
      </p:pic>
      <p:sp>
        <p:nvSpPr>
          <p:cNvPr id="4" name="Content Placeholder 3">
            <a:extLst>
              <a:ext uri="{FF2B5EF4-FFF2-40B4-BE49-F238E27FC236}">
                <a16:creationId xmlns:a16="http://schemas.microsoft.com/office/drawing/2014/main" id="{18B14637-1868-43B6-972B-997584B6B81F}"/>
              </a:ext>
            </a:extLst>
          </p:cNvPr>
          <p:cNvSpPr>
            <a:spLocks noGrp="1"/>
          </p:cNvSpPr>
          <p:nvPr>
            <p:ph sz="half" idx="2"/>
          </p:nvPr>
        </p:nvSpPr>
        <p:spPr/>
        <p:txBody>
          <a:bodyPr/>
          <a:lstStyle/>
          <a:p>
            <a:r>
              <a:rPr lang="en-AU" dirty="0">
                <a:latin typeface="+mj-lt"/>
              </a:rPr>
              <a:t>We have researched and planted bee friendly plants to encourage pollinators into the garden. This is a pumpkin patch. We are currently creating a habitat garden for small creatures and pollinators with a grant from Landcare Australia</a:t>
            </a:r>
            <a:r>
              <a:rPr lang="en-AU" dirty="0"/>
              <a:t>.</a:t>
            </a:r>
          </a:p>
        </p:txBody>
      </p:sp>
    </p:spTree>
    <p:extLst>
      <p:ext uri="{BB962C8B-B14F-4D97-AF65-F5344CB8AC3E}">
        <p14:creationId xmlns:p14="http://schemas.microsoft.com/office/powerpoint/2010/main" val="1469219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5C8166D-732F-4BB8-B514-ADA0820CA30A}"/>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2706509" y="1458755"/>
            <a:ext cx="5253993" cy="3940494"/>
          </a:xfrm>
        </p:spPr>
      </p:pic>
      <p:pic>
        <p:nvPicPr>
          <p:cNvPr id="7" name="Picture 6">
            <a:extLst>
              <a:ext uri="{FF2B5EF4-FFF2-40B4-BE49-F238E27FC236}">
                <a16:creationId xmlns:a16="http://schemas.microsoft.com/office/drawing/2014/main" id="{00FB00DB-7ECC-4FCB-AB34-D838727B59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105254" y="1458753"/>
            <a:ext cx="5253994" cy="3940495"/>
          </a:xfrm>
          <a:prstGeom prst="rect">
            <a:avLst/>
          </a:prstGeom>
        </p:spPr>
      </p:pic>
      <p:sp>
        <p:nvSpPr>
          <p:cNvPr id="8" name="TextBox 7">
            <a:extLst>
              <a:ext uri="{FF2B5EF4-FFF2-40B4-BE49-F238E27FC236}">
                <a16:creationId xmlns:a16="http://schemas.microsoft.com/office/drawing/2014/main" id="{A453173F-9BDE-4851-A151-05E611DF035C}"/>
              </a:ext>
            </a:extLst>
          </p:cNvPr>
          <p:cNvSpPr txBox="1"/>
          <p:nvPr/>
        </p:nvSpPr>
        <p:spPr>
          <a:xfrm>
            <a:off x="489501" y="1060174"/>
            <a:ext cx="2451652" cy="646331"/>
          </a:xfrm>
          <a:prstGeom prst="rect">
            <a:avLst/>
          </a:prstGeom>
          <a:noFill/>
        </p:spPr>
        <p:txBody>
          <a:bodyPr wrap="square" rtlCol="0">
            <a:spAutoFit/>
          </a:bodyPr>
          <a:lstStyle/>
          <a:p>
            <a:r>
              <a:rPr lang="en-AU" dirty="0"/>
              <a:t>New residents in our Habitat Garden</a:t>
            </a:r>
          </a:p>
        </p:txBody>
      </p:sp>
    </p:spTree>
    <p:extLst>
      <p:ext uri="{BB962C8B-B14F-4D97-AF65-F5344CB8AC3E}">
        <p14:creationId xmlns:p14="http://schemas.microsoft.com/office/powerpoint/2010/main" val="3428610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2C88BD4-1BB2-462F-B5E9-9E7C71E5807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02869" y="384851"/>
            <a:ext cx="8115706" cy="6088297"/>
          </a:xfrm>
          <a:prstGeom prst="rect">
            <a:avLst/>
          </a:prstGeom>
        </p:spPr>
      </p:pic>
      <p:sp>
        <p:nvSpPr>
          <p:cNvPr id="5" name="TextBox 4">
            <a:extLst>
              <a:ext uri="{FF2B5EF4-FFF2-40B4-BE49-F238E27FC236}">
                <a16:creationId xmlns:a16="http://schemas.microsoft.com/office/drawing/2014/main" id="{A77457CD-405A-4D5F-ACB3-0998395F5398}"/>
              </a:ext>
            </a:extLst>
          </p:cNvPr>
          <p:cNvSpPr txBox="1"/>
          <p:nvPr/>
        </p:nvSpPr>
        <p:spPr>
          <a:xfrm>
            <a:off x="291548" y="993913"/>
            <a:ext cx="2438400" cy="1200329"/>
          </a:xfrm>
          <a:prstGeom prst="rect">
            <a:avLst/>
          </a:prstGeom>
          <a:noFill/>
        </p:spPr>
        <p:txBody>
          <a:bodyPr wrap="square" rtlCol="0">
            <a:spAutoFit/>
          </a:bodyPr>
          <a:lstStyle/>
          <a:p>
            <a:r>
              <a:rPr lang="en-AU" dirty="0"/>
              <a:t>Our School Vegetable Garden. Planting to introduce pollinators into the school.</a:t>
            </a:r>
          </a:p>
        </p:txBody>
      </p:sp>
    </p:spTree>
    <p:extLst>
      <p:ext uri="{BB962C8B-B14F-4D97-AF65-F5344CB8AC3E}">
        <p14:creationId xmlns:p14="http://schemas.microsoft.com/office/powerpoint/2010/main" val="409031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F3D077E-B1B7-45F2-9066-C9EC0AB3EB3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223496" y="2040588"/>
            <a:ext cx="4573071" cy="3429803"/>
          </a:xfrm>
        </p:spPr>
      </p:pic>
      <p:pic>
        <p:nvPicPr>
          <p:cNvPr id="8" name="Content Placeholder 7">
            <a:extLst>
              <a:ext uri="{FF2B5EF4-FFF2-40B4-BE49-F238E27FC236}">
                <a16:creationId xmlns:a16="http://schemas.microsoft.com/office/drawing/2014/main" id="{9280CCA9-A880-40D4-B10C-2F82A70890E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4468828" y="2062457"/>
            <a:ext cx="4748017" cy="3561012"/>
          </a:xfrm>
        </p:spPr>
      </p:pic>
      <p:sp>
        <p:nvSpPr>
          <p:cNvPr id="10" name="TextBox 9">
            <a:extLst>
              <a:ext uri="{FF2B5EF4-FFF2-40B4-BE49-F238E27FC236}">
                <a16:creationId xmlns:a16="http://schemas.microsoft.com/office/drawing/2014/main" id="{367A6659-0ADA-4BAF-8682-AFA31667480A}"/>
              </a:ext>
            </a:extLst>
          </p:cNvPr>
          <p:cNvSpPr txBox="1"/>
          <p:nvPr/>
        </p:nvSpPr>
        <p:spPr>
          <a:xfrm>
            <a:off x="636104" y="559070"/>
            <a:ext cx="5936974" cy="584775"/>
          </a:xfrm>
          <a:prstGeom prst="rect">
            <a:avLst/>
          </a:prstGeom>
          <a:noFill/>
        </p:spPr>
        <p:txBody>
          <a:bodyPr wrap="square" rtlCol="0">
            <a:spAutoFit/>
          </a:bodyPr>
          <a:lstStyle/>
          <a:p>
            <a:r>
              <a:rPr lang="en-AU" sz="1600" dirty="0">
                <a:latin typeface="+mj-lt"/>
              </a:rPr>
              <a:t>Bee Hotels and Eco Open Day Assembly 2019</a:t>
            </a:r>
          </a:p>
          <a:p>
            <a:r>
              <a:rPr lang="en-AU" sz="1600" dirty="0">
                <a:latin typeface="+mj-lt"/>
              </a:rPr>
              <a:t>Student led research and presentation.</a:t>
            </a:r>
          </a:p>
        </p:txBody>
      </p:sp>
    </p:spTree>
    <p:extLst>
      <p:ext uri="{BB962C8B-B14F-4D97-AF65-F5344CB8AC3E}">
        <p14:creationId xmlns:p14="http://schemas.microsoft.com/office/powerpoint/2010/main" val="305090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4C6B7F5-B12A-42AA-9B5E-7AC509BD1B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1390" y="432810"/>
            <a:ext cx="10394357" cy="5848720"/>
          </a:xfrm>
          <a:prstGeom prst="rect">
            <a:avLst/>
          </a:prstGeom>
        </p:spPr>
      </p:pic>
    </p:spTree>
    <p:extLst>
      <p:ext uri="{BB962C8B-B14F-4D97-AF65-F5344CB8AC3E}">
        <p14:creationId xmlns:p14="http://schemas.microsoft.com/office/powerpoint/2010/main" val="2509964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80C9A780-C731-4E2C-BA7C-16F3149A9E6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168672" y="1072192"/>
            <a:ext cx="5499169" cy="4124376"/>
          </a:xfrm>
        </p:spPr>
      </p:pic>
      <p:pic>
        <p:nvPicPr>
          <p:cNvPr id="12" name="Content Placeholder 11">
            <a:extLst>
              <a:ext uri="{FF2B5EF4-FFF2-40B4-BE49-F238E27FC236}">
                <a16:creationId xmlns:a16="http://schemas.microsoft.com/office/drawing/2014/main" id="{41DCAD2A-F726-49E7-B085-212578291D0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4278917" y="1142282"/>
            <a:ext cx="6059891" cy="4544917"/>
          </a:xfrm>
        </p:spPr>
      </p:pic>
    </p:spTree>
    <p:extLst>
      <p:ext uri="{BB962C8B-B14F-4D97-AF65-F5344CB8AC3E}">
        <p14:creationId xmlns:p14="http://schemas.microsoft.com/office/powerpoint/2010/main" val="1063597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B9EB4A1-236A-4E13-9C63-4EEA8C9F285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10800000">
            <a:off x="479079" y="637596"/>
            <a:ext cx="5440237" cy="4080177"/>
          </a:xfrm>
        </p:spPr>
      </p:pic>
      <p:pic>
        <p:nvPicPr>
          <p:cNvPr id="8" name="Content Placeholder 7">
            <a:extLst>
              <a:ext uri="{FF2B5EF4-FFF2-40B4-BE49-F238E27FC236}">
                <a16:creationId xmlns:a16="http://schemas.microsoft.com/office/drawing/2014/main" id="{CCF5839D-F00E-486A-A5C8-74E4963AC59A}"/>
              </a:ext>
            </a:extLst>
          </p:cNvPr>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rot="5400000">
            <a:off x="5604185" y="1443509"/>
            <a:ext cx="5348001" cy="4011001"/>
          </a:xfrm>
        </p:spPr>
      </p:pic>
    </p:spTree>
    <p:extLst>
      <p:ext uri="{BB962C8B-B14F-4D97-AF65-F5344CB8AC3E}">
        <p14:creationId xmlns:p14="http://schemas.microsoft.com/office/powerpoint/2010/main" val="2637766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63DDE-9F47-42C8-9A25-70CBE2FF8712}"/>
              </a:ext>
            </a:extLst>
          </p:cNvPr>
          <p:cNvSpPr>
            <a:spLocks noGrp="1"/>
          </p:cNvSpPr>
          <p:nvPr>
            <p:ph type="title"/>
          </p:nvPr>
        </p:nvSpPr>
        <p:spPr>
          <a:xfrm>
            <a:off x="1032599" y="530088"/>
            <a:ext cx="4559818" cy="569842"/>
          </a:xfrm>
        </p:spPr>
        <p:txBody>
          <a:bodyPr>
            <a:normAutofit/>
          </a:bodyPr>
          <a:lstStyle/>
          <a:p>
            <a:r>
              <a:rPr lang="en-AU" sz="1600" dirty="0">
                <a:solidFill>
                  <a:schemeClr val="tx1"/>
                </a:solidFill>
              </a:rPr>
              <a:t>Environmental Activism and World Bee Day</a:t>
            </a:r>
          </a:p>
        </p:txBody>
      </p:sp>
      <p:pic>
        <p:nvPicPr>
          <p:cNvPr id="6" name="Content Placeholder 5">
            <a:extLst>
              <a:ext uri="{FF2B5EF4-FFF2-40B4-BE49-F238E27FC236}">
                <a16:creationId xmlns:a16="http://schemas.microsoft.com/office/drawing/2014/main" id="{76901613-7ED0-4316-B0B1-001A6C97D3A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141355" y="2091806"/>
            <a:ext cx="5124176" cy="3843131"/>
          </a:xfrm>
        </p:spPr>
      </p:pic>
      <p:pic>
        <p:nvPicPr>
          <p:cNvPr id="8" name="Content Placeholder 7">
            <a:extLst>
              <a:ext uri="{FF2B5EF4-FFF2-40B4-BE49-F238E27FC236}">
                <a16:creationId xmlns:a16="http://schemas.microsoft.com/office/drawing/2014/main" id="{B4BB292D-C260-4690-9135-9C200FE1271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4748886" y="2064483"/>
            <a:ext cx="4905595" cy="3679195"/>
          </a:xfrm>
        </p:spPr>
      </p:pic>
    </p:spTree>
    <p:extLst>
      <p:ext uri="{BB962C8B-B14F-4D97-AF65-F5344CB8AC3E}">
        <p14:creationId xmlns:p14="http://schemas.microsoft.com/office/powerpoint/2010/main" val="2795895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9721-11F4-40A9-93D2-B0F8C63799CA}"/>
              </a:ext>
            </a:extLst>
          </p:cNvPr>
          <p:cNvSpPr>
            <a:spLocks noGrp="1"/>
          </p:cNvSpPr>
          <p:nvPr>
            <p:ph type="title"/>
          </p:nvPr>
        </p:nvSpPr>
        <p:spPr>
          <a:xfrm>
            <a:off x="677334" y="609600"/>
            <a:ext cx="8596668" cy="556591"/>
          </a:xfrm>
        </p:spPr>
        <p:txBody>
          <a:bodyPr>
            <a:normAutofit/>
          </a:bodyPr>
          <a:lstStyle/>
          <a:p>
            <a:r>
              <a:rPr lang="en-AU" sz="1800" dirty="0">
                <a:solidFill>
                  <a:schemeClr val="tx1"/>
                </a:solidFill>
              </a:rPr>
              <a:t>Research Facts </a:t>
            </a:r>
          </a:p>
        </p:txBody>
      </p:sp>
      <p:sp>
        <p:nvSpPr>
          <p:cNvPr id="3" name="Content Placeholder 2">
            <a:extLst>
              <a:ext uri="{FF2B5EF4-FFF2-40B4-BE49-F238E27FC236}">
                <a16:creationId xmlns:a16="http://schemas.microsoft.com/office/drawing/2014/main" id="{B44C4069-3670-4E60-B19A-3CCA44E150DB}"/>
              </a:ext>
            </a:extLst>
          </p:cNvPr>
          <p:cNvSpPr>
            <a:spLocks noGrp="1"/>
          </p:cNvSpPr>
          <p:nvPr>
            <p:ph sz="half" idx="1"/>
          </p:nvPr>
        </p:nvSpPr>
        <p:spPr>
          <a:xfrm>
            <a:off x="677335" y="1166191"/>
            <a:ext cx="4066944" cy="4875170"/>
          </a:xfrm>
        </p:spPr>
        <p:txBody>
          <a:bodyPr>
            <a:normAutofit lnSpcReduction="10000"/>
          </a:bodyPr>
          <a:lstStyle/>
          <a:p>
            <a:r>
              <a:rPr lang="en-AU" dirty="0"/>
              <a:t>One of the MOST WIDELEY USED pesticides are neonicotinoids and transferred by pollinators. It’s cross transferred to the bees. One bee gets infected and takes it back to the nest and infects others. The pesticide is also transferred by other pollinators.</a:t>
            </a:r>
          </a:p>
          <a:p>
            <a:endParaRPr lang="en-AU" dirty="0"/>
          </a:p>
          <a:p>
            <a:r>
              <a:rPr lang="en-AU" dirty="0"/>
              <a:t>BEE VIRUS – Varroa Destructor mite – sucks bee blood and circulates a virus</a:t>
            </a:r>
          </a:p>
          <a:p>
            <a:endParaRPr lang="en-AU" dirty="0"/>
          </a:p>
          <a:p>
            <a:r>
              <a:rPr lang="en-AU" dirty="0"/>
              <a:t>Plant Bee-friendly flowers and avoid pesticides.</a:t>
            </a:r>
          </a:p>
        </p:txBody>
      </p:sp>
      <p:sp>
        <p:nvSpPr>
          <p:cNvPr id="4" name="Content Placeholder 3">
            <a:extLst>
              <a:ext uri="{FF2B5EF4-FFF2-40B4-BE49-F238E27FC236}">
                <a16:creationId xmlns:a16="http://schemas.microsoft.com/office/drawing/2014/main" id="{D2CBF71F-A940-4315-BEA9-8890F9D1D2A9}"/>
              </a:ext>
            </a:extLst>
          </p:cNvPr>
          <p:cNvSpPr>
            <a:spLocks noGrp="1"/>
          </p:cNvSpPr>
          <p:nvPr>
            <p:ph sz="half" idx="2"/>
          </p:nvPr>
        </p:nvSpPr>
        <p:spPr>
          <a:xfrm>
            <a:off x="5102086" y="1166191"/>
            <a:ext cx="4171917" cy="4875171"/>
          </a:xfrm>
        </p:spPr>
        <p:txBody>
          <a:bodyPr>
            <a:normAutofit lnSpcReduction="10000"/>
          </a:bodyPr>
          <a:lstStyle/>
          <a:p>
            <a:r>
              <a:rPr lang="en-AU" dirty="0"/>
              <a:t>Scientists in Tasmania CSIRO are undertaking a research project and putting sensors on the bees Its like an e-tag tracking their movements.  University of Tasmania and CSIRO.  Peter Norris Southern Tasmanian Beekeepers Association</a:t>
            </a:r>
          </a:p>
          <a:p>
            <a:r>
              <a:rPr lang="en-AU" dirty="0"/>
              <a:t> China are hand pollinating due to drastic measures from Colony Collapse Disorder. All the worker bees are disappearing in pollination crisis!</a:t>
            </a:r>
          </a:p>
          <a:p>
            <a:endParaRPr lang="en-AU" dirty="0"/>
          </a:p>
          <a:p>
            <a:r>
              <a:rPr lang="en-AU" dirty="0"/>
              <a:t>America taking drastic measures to ship out 30,000 bees to various cranberry farms to help pollinate</a:t>
            </a:r>
          </a:p>
          <a:p>
            <a:r>
              <a:rPr lang="en-AU" dirty="0"/>
              <a:t>30% of bees dying off each year. </a:t>
            </a:r>
          </a:p>
        </p:txBody>
      </p:sp>
    </p:spTree>
    <p:extLst>
      <p:ext uri="{BB962C8B-B14F-4D97-AF65-F5344CB8AC3E}">
        <p14:creationId xmlns:p14="http://schemas.microsoft.com/office/powerpoint/2010/main" val="735919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303D2F9-627A-4A1F-9488-887974494BF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91997" y="1113184"/>
            <a:ext cx="3801373" cy="5352912"/>
          </a:xfrm>
        </p:spPr>
      </p:pic>
      <p:pic>
        <p:nvPicPr>
          <p:cNvPr id="8" name="Content Placeholder 7">
            <a:extLst>
              <a:ext uri="{FF2B5EF4-FFF2-40B4-BE49-F238E27FC236}">
                <a16:creationId xmlns:a16="http://schemas.microsoft.com/office/drawing/2014/main" id="{05C9B55B-E85C-4543-881E-75025F8D544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06349" y="1113184"/>
            <a:ext cx="3662312" cy="5352912"/>
          </a:xfrm>
        </p:spPr>
      </p:pic>
      <p:sp>
        <p:nvSpPr>
          <p:cNvPr id="11" name="TextBox 10">
            <a:extLst>
              <a:ext uri="{FF2B5EF4-FFF2-40B4-BE49-F238E27FC236}">
                <a16:creationId xmlns:a16="http://schemas.microsoft.com/office/drawing/2014/main" id="{7D911C76-AFCA-422B-8CD1-D5B8A6E5EC3E}"/>
              </a:ext>
            </a:extLst>
          </p:cNvPr>
          <p:cNvSpPr txBox="1"/>
          <p:nvPr/>
        </p:nvSpPr>
        <p:spPr>
          <a:xfrm>
            <a:off x="491997" y="359738"/>
            <a:ext cx="5353879" cy="369332"/>
          </a:xfrm>
          <a:prstGeom prst="rect">
            <a:avLst/>
          </a:prstGeom>
          <a:noFill/>
        </p:spPr>
        <p:txBody>
          <a:bodyPr wrap="square" rtlCol="0">
            <a:spAutoFit/>
          </a:bodyPr>
          <a:lstStyle/>
          <a:p>
            <a:r>
              <a:rPr lang="en-AU" dirty="0"/>
              <a:t>Bee Research S23W</a:t>
            </a:r>
          </a:p>
        </p:txBody>
      </p:sp>
    </p:spTree>
    <p:extLst>
      <p:ext uri="{BB962C8B-B14F-4D97-AF65-F5344CB8AC3E}">
        <p14:creationId xmlns:p14="http://schemas.microsoft.com/office/powerpoint/2010/main" val="416799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24F1454-FA67-48DA-AD47-B6C2A6FCCAC3}"/>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29754" y="569844"/>
            <a:ext cx="3625391" cy="5472182"/>
          </a:xfrm>
        </p:spPr>
      </p:pic>
      <p:pic>
        <p:nvPicPr>
          <p:cNvPr id="8" name="Content Placeholder 7">
            <a:extLst>
              <a:ext uri="{FF2B5EF4-FFF2-40B4-BE49-F238E27FC236}">
                <a16:creationId xmlns:a16="http://schemas.microsoft.com/office/drawing/2014/main" id="{24DD6893-57D6-4610-A650-14F8ACC1BA2D}"/>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55899" y="569844"/>
            <a:ext cx="3914089" cy="5472181"/>
          </a:xfrm>
        </p:spPr>
      </p:pic>
    </p:spTree>
    <p:extLst>
      <p:ext uri="{BB962C8B-B14F-4D97-AF65-F5344CB8AC3E}">
        <p14:creationId xmlns:p14="http://schemas.microsoft.com/office/powerpoint/2010/main" val="2446470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8ACC96E-7A86-4673-8AD8-72084F8B16F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18998" y="543340"/>
            <a:ext cx="3649586" cy="5498686"/>
          </a:xfrm>
        </p:spPr>
      </p:pic>
      <p:pic>
        <p:nvPicPr>
          <p:cNvPr id="8" name="Content Placeholder 7">
            <a:extLst>
              <a:ext uri="{FF2B5EF4-FFF2-40B4-BE49-F238E27FC236}">
                <a16:creationId xmlns:a16="http://schemas.microsoft.com/office/drawing/2014/main" id="{FB7CADD0-D79B-447A-B872-FA24759E54C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21304" y="543340"/>
            <a:ext cx="3957213" cy="5498686"/>
          </a:xfrm>
        </p:spPr>
      </p:pic>
    </p:spTree>
    <p:extLst>
      <p:ext uri="{BB962C8B-B14F-4D97-AF65-F5344CB8AC3E}">
        <p14:creationId xmlns:p14="http://schemas.microsoft.com/office/powerpoint/2010/main" val="2402245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7DA8409-BBF5-4E09-BB2F-270E89429D84}"/>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45700" y="543340"/>
            <a:ext cx="3591170" cy="5498686"/>
          </a:xfrm>
        </p:spPr>
      </p:pic>
      <p:pic>
        <p:nvPicPr>
          <p:cNvPr id="8" name="Content Placeholder 7">
            <a:extLst>
              <a:ext uri="{FF2B5EF4-FFF2-40B4-BE49-F238E27FC236}">
                <a16:creationId xmlns:a16="http://schemas.microsoft.com/office/drawing/2014/main" id="{66B9A742-FA3D-4EBD-BAFA-70BABA45183E}"/>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87998" y="543340"/>
            <a:ext cx="3699596" cy="5498685"/>
          </a:xfrm>
        </p:spPr>
      </p:pic>
    </p:spTree>
    <p:extLst>
      <p:ext uri="{BB962C8B-B14F-4D97-AF65-F5344CB8AC3E}">
        <p14:creationId xmlns:p14="http://schemas.microsoft.com/office/powerpoint/2010/main" val="1030297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BA54BA1-89F3-4D64-8237-EA38C0115207}"/>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61738" y="490330"/>
            <a:ext cx="3855395" cy="5551695"/>
          </a:xfrm>
        </p:spPr>
      </p:pic>
      <p:pic>
        <p:nvPicPr>
          <p:cNvPr id="8" name="Content Placeholder 7">
            <a:extLst>
              <a:ext uri="{FF2B5EF4-FFF2-40B4-BE49-F238E27FC236}">
                <a16:creationId xmlns:a16="http://schemas.microsoft.com/office/drawing/2014/main" id="{4F61A841-EAEA-49D8-8852-BF2B15E9991F}"/>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355596" y="490330"/>
            <a:ext cx="4345223" cy="5551695"/>
          </a:xfrm>
        </p:spPr>
      </p:pic>
    </p:spTree>
    <p:extLst>
      <p:ext uri="{BB962C8B-B14F-4D97-AF65-F5344CB8AC3E}">
        <p14:creationId xmlns:p14="http://schemas.microsoft.com/office/powerpoint/2010/main" val="4015989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1052EA4-7107-4F89-8523-AA074BF9E6C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717456" y="689113"/>
            <a:ext cx="4362419" cy="5352912"/>
          </a:xfrm>
        </p:spPr>
      </p:pic>
      <p:pic>
        <p:nvPicPr>
          <p:cNvPr id="8" name="Content Placeholder 7">
            <a:extLst>
              <a:ext uri="{FF2B5EF4-FFF2-40B4-BE49-F238E27FC236}">
                <a16:creationId xmlns:a16="http://schemas.microsoft.com/office/drawing/2014/main" id="{34AC5561-041D-47BE-B831-F2B25DD6001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844416" y="530088"/>
            <a:ext cx="3798516" cy="5511938"/>
          </a:xfrm>
        </p:spPr>
      </p:pic>
    </p:spTree>
    <p:extLst>
      <p:ext uri="{BB962C8B-B14F-4D97-AF65-F5344CB8AC3E}">
        <p14:creationId xmlns:p14="http://schemas.microsoft.com/office/powerpoint/2010/main" val="419268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EE7D2AD-4060-421B-AAB9-7AEE5192C5E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10800000">
            <a:off x="414130" y="291704"/>
            <a:ext cx="4183062" cy="3137296"/>
          </a:xfrm>
        </p:spPr>
      </p:pic>
      <p:pic>
        <p:nvPicPr>
          <p:cNvPr id="12" name="Content Placeholder 11">
            <a:extLst>
              <a:ext uri="{FF2B5EF4-FFF2-40B4-BE49-F238E27FC236}">
                <a16:creationId xmlns:a16="http://schemas.microsoft.com/office/drawing/2014/main" id="{1D787FC8-B7F7-42EF-B638-0644B1F8F944}"/>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10800000">
            <a:off x="428382" y="3550479"/>
            <a:ext cx="4168810" cy="3126608"/>
          </a:xfrm>
        </p:spPr>
      </p:pic>
      <p:pic>
        <p:nvPicPr>
          <p:cNvPr id="15" name="Content Placeholder 5">
            <a:extLst>
              <a:ext uri="{FF2B5EF4-FFF2-40B4-BE49-F238E27FC236}">
                <a16:creationId xmlns:a16="http://schemas.microsoft.com/office/drawing/2014/main" id="{AD532C64-9003-47E5-B435-1AC2B73E02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435059" y="974233"/>
            <a:ext cx="6517548" cy="4888160"/>
          </a:xfrm>
          <a:prstGeom prst="rect">
            <a:avLst/>
          </a:prstGeom>
        </p:spPr>
      </p:pic>
      <p:sp>
        <p:nvSpPr>
          <p:cNvPr id="16" name="TextBox 15">
            <a:extLst>
              <a:ext uri="{FF2B5EF4-FFF2-40B4-BE49-F238E27FC236}">
                <a16:creationId xmlns:a16="http://schemas.microsoft.com/office/drawing/2014/main" id="{E4074E81-EB8A-4A2D-96F5-39717E1794E1}"/>
              </a:ext>
            </a:extLst>
          </p:cNvPr>
          <p:cNvSpPr txBox="1"/>
          <p:nvPr/>
        </p:nvSpPr>
        <p:spPr>
          <a:xfrm>
            <a:off x="10310191" y="5897218"/>
            <a:ext cx="1709530" cy="646331"/>
          </a:xfrm>
          <a:prstGeom prst="rect">
            <a:avLst/>
          </a:prstGeom>
          <a:noFill/>
        </p:spPr>
        <p:txBody>
          <a:bodyPr wrap="square" rtlCol="0">
            <a:spAutoFit/>
          </a:bodyPr>
          <a:lstStyle/>
          <a:p>
            <a:r>
              <a:rPr lang="en-AU" dirty="0"/>
              <a:t>School Foyer</a:t>
            </a:r>
          </a:p>
          <a:p>
            <a:endParaRPr lang="en-AU" dirty="0"/>
          </a:p>
        </p:txBody>
      </p:sp>
    </p:spTree>
    <p:extLst>
      <p:ext uri="{BB962C8B-B14F-4D97-AF65-F5344CB8AC3E}">
        <p14:creationId xmlns:p14="http://schemas.microsoft.com/office/powerpoint/2010/main" val="1653209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4ED870A-4F19-4E0A-A08F-3A2FF4A9C605}"/>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1330" y="781878"/>
            <a:ext cx="4466931" cy="5707196"/>
          </a:xfrm>
        </p:spPr>
      </p:pic>
      <p:pic>
        <p:nvPicPr>
          <p:cNvPr id="8" name="Content Placeholder 7">
            <a:extLst>
              <a:ext uri="{FF2B5EF4-FFF2-40B4-BE49-F238E27FC236}">
                <a16:creationId xmlns:a16="http://schemas.microsoft.com/office/drawing/2014/main" id="{D90CE2DA-B2BB-4E3C-911D-56FC75D9680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002719" y="781878"/>
            <a:ext cx="4001441" cy="5776982"/>
          </a:xfrm>
        </p:spPr>
      </p:pic>
    </p:spTree>
    <p:extLst>
      <p:ext uri="{BB962C8B-B14F-4D97-AF65-F5344CB8AC3E}">
        <p14:creationId xmlns:p14="http://schemas.microsoft.com/office/powerpoint/2010/main" val="1939793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A847106-0825-4334-97AC-145EE7391A2E}"/>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72385" y="252276"/>
            <a:ext cx="4355506" cy="6288156"/>
          </a:xfrm>
        </p:spPr>
      </p:pic>
      <p:pic>
        <p:nvPicPr>
          <p:cNvPr id="8" name="Content Placeholder 7">
            <a:extLst>
              <a:ext uri="{FF2B5EF4-FFF2-40B4-BE49-F238E27FC236}">
                <a16:creationId xmlns:a16="http://schemas.microsoft.com/office/drawing/2014/main" id="{8536B4F0-B7A1-4520-88C4-CB1486F0506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77528" y="252276"/>
            <a:ext cx="4664334" cy="6466576"/>
          </a:xfrm>
        </p:spPr>
      </p:pic>
    </p:spTree>
    <p:extLst>
      <p:ext uri="{BB962C8B-B14F-4D97-AF65-F5344CB8AC3E}">
        <p14:creationId xmlns:p14="http://schemas.microsoft.com/office/powerpoint/2010/main" val="1978192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2CAE761-F9BD-4235-AEF6-994BEEB2429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42981" y="358292"/>
            <a:ext cx="4288045" cy="6372070"/>
          </a:xfrm>
        </p:spPr>
      </p:pic>
      <p:pic>
        <p:nvPicPr>
          <p:cNvPr id="8" name="Content Placeholder 7">
            <a:extLst>
              <a:ext uri="{FF2B5EF4-FFF2-40B4-BE49-F238E27FC236}">
                <a16:creationId xmlns:a16="http://schemas.microsoft.com/office/drawing/2014/main" id="{F1B922F4-2400-42CA-BD32-40F642222A1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983824" y="358292"/>
            <a:ext cx="4716767" cy="6345203"/>
          </a:xfrm>
        </p:spPr>
      </p:pic>
    </p:spTree>
    <p:extLst>
      <p:ext uri="{BB962C8B-B14F-4D97-AF65-F5344CB8AC3E}">
        <p14:creationId xmlns:p14="http://schemas.microsoft.com/office/powerpoint/2010/main" val="4077128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1C3E610-7E4C-47F8-9F02-F066A7681401}"/>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58816" y="424553"/>
            <a:ext cx="4450506" cy="6278430"/>
          </a:xfrm>
        </p:spPr>
      </p:pic>
      <p:pic>
        <p:nvPicPr>
          <p:cNvPr id="8" name="Content Placeholder 7">
            <a:extLst>
              <a:ext uri="{FF2B5EF4-FFF2-40B4-BE49-F238E27FC236}">
                <a16:creationId xmlns:a16="http://schemas.microsoft.com/office/drawing/2014/main" id="{7127F2B0-F9CD-4EDF-A042-772C9262DDD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15164" y="424553"/>
            <a:ext cx="4875758" cy="6326771"/>
          </a:xfrm>
        </p:spPr>
      </p:pic>
    </p:spTree>
    <p:extLst>
      <p:ext uri="{BB962C8B-B14F-4D97-AF65-F5344CB8AC3E}">
        <p14:creationId xmlns:p14="http://schemas.microsoft.com/office/powerpoint/2010/main" val="1418262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BFFDCA0-DADB-493B-8424-4DD91025EC4B}"/>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20200" y="371544"/>
            <a:ext cx="5422189" cy="6095517"/>
          </a:xfrm>
        </p:spPr>
      </p:pic>
      <p:pic>
        <p:nvPicPr>
          <p:cNvPr id="8" name="Content Placeholder 7">
            <a:extLst>
              <a:ext uri="{FF2B5EF4-FFF2-40B4-BE49-F238E27FC236}">
                <a16:creationId xmlns:a16="http://schemas.microsoft.com/office/drawing/2014/main" id="{AF13A75C-8C66-418A-9D4E-1F2A011F317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095999" y="371544"/>
            <a:ext cx="4041913" cy="6195774"/>
          </a:xfrm>
        </p:spPr>
      </p:pic>
    </p:spTree>
    <p:extLst>
      <p:ext uri="{BB962C8B-B14F-4D97-AF65-F5344CB8AC3E}">
        <p14:creationId xmlns:p14="http://schemas.microsoft.com/office/powerpoint/2010/main" val="604726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8FCAD9A-4CF4-46DF-B83F-3534300A3C42}"/>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81223" y="543823"/>
            <a:ext cx="4289559" cy="6118865"/>
          </a:xfrm>
        </p:spPr>
      </p:pic>
      <p:pic>
        <p:nvPicPr>
          <p:cNvPr id="8" name="Content Placeholder 7">
            <a:extLst>
              <a:ext uri="{FF2B5EF4-FFF2-40B4-BE49-F238E27FC236}">
                <a16:creationId xmlns:a16="http://schemas.microsoft.com/office/drawing/2014/main" id="{B9DA551F-EA26-4552-A844-3288CE0A664E}"/>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164102" y="636588"/>
            <a:ext cx="4761775" cy="5896774"/>
          </a:xfrm>
        </p:spPr>
      </p:pic>
    </p:spTree>
    <p:extLst>
      <p:ext uri="{BB962C8B-B14F-4D97-AF65-F5344CB8AC3E}">
        <p14:creationId xmlns:p14="http://schemas.microsoft.com/office/powerpoint/2010/main" val="2915945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4A1D-1211-4277-8FF6-0614DBC7B32C}"/>
              </a:ext>
            </a:extLst>
          </p:cNvPr>
          <p:cNvSpPr>
            <a:spLocks noGrp="1"/>
          </p:cNvSpPr>
          <p:nvPr>
            <p:ph type="ctrTitle"/>
          </p:nvPr>
        </p:nvSpPr>
        <p:spPr>
          <a:xfrm>
            <a:off x="1507067" y="927651"/>
            <a:ext cx="7766936" cy="5539410"/>
          </a:xfrm>
        </p:spPr>
        <p:txBody>
          <a:bodyPr/>
          <a:lstStyle/>
          <a:p>
            <a:pPr algn="ctr"/>
            <a:r>
              <a:rPr lang="en-AU" sz="2800" dirty="0"/>
              <a:t>Thank you</a:t>
            </a:r>
            <a:br>
              <a:rPr lang="en-AU" sz="2800" dirty="0"/>
            </a:br>
            <a:br>
              <a:rPr lang="en-AU" sz="2800" dirty="0"/>
            </a:br>
            <a:r>
              <a:rPr lang="en-AU" sz="2800" dirty="0"/>
              <a:t>K-6 Environmental Activism – 2019/2020</a:t>
            </a:r>
            <a:br>
              <a:rPr lang="en-AU" sz="2800" dirty="0"/>
            </a:br>
            <a:r>
              <a:rPr lang="en-AU" sz="2800" dirty="0"/>
              <a:t>S3C and S3W Bee Hotels &amp; Research 2019 </a:t>
            </a:r>
            <a:br>
              <a:rPr lang="en-AU" sz="2800" dirty="0"/>
            </a:br>
            <a:r>
              <a:rPr lang="en-AU" sz="2800" dirty="0"/>
              <a:t>S23W Bee Research 2020</a:t>
            </a:r>
            <a:br>
              <a:rPr lang="en-AU" sz="2800" dirty="0"/>
            </a:br>
            <a:r>
              <a:rPr lang="en-AU" sz="2800" dirty="0"/>
              <a:t>S3J – Infographics and Board Game 2020</a:t>
            </a:r>
            <a:br>
              <a:rPr lang="en-AU" sz="2800" dirty="0"/>
            </a:br>
            <a:br>
              <a:rPr lang="en-AU" sz="2800" dirty="0"/>
            </a:br>
            <a:r>
              <a:rPr lang="en-AU" sz="2800" dirty="0"/>
              <a:t>Special thanks to:</a:t>
            </a:r>
            <a:br>
              <a:rPr lang="en-AU" sz="2800" dirty="0"/>
            </a:br>
            <a:r>
              <a:rPr lang="en-AU" sz="2800" dirty="0" err="1"/>
              <a:t>Nikhill</a:t>
            </a:r>
            <a:r>
              <a:rPr lang="en-AU" sz="2800" dirty="0"/>
              <a:t>, Nitish, </a:t>
            </a:r>
            <a:r>
              <a:rPr lang="en-AU" sz="2800" dirty="0" err="1"/>
              <a:t>Jazzmine</a:t>
            </a:r>
            <a:r>
              <a:rPr lang="en-AU" sz="2800" dirty="0"/>
              <a:t>, </a:t>
            </a:r>
            <a:r>
              <a:rPr lang="en-AU" sz="2800" dirty="0" err="1"/>
              <a:t>Afya</a:t>
            </a:r>
            <a:r>
              <a:rPr lang="en-AU" sz="2800" dirty="0"/>
              <a:t> and</a:t>
            </a:r>
            <a:br>
              <a:rPr lang="en-AU" sz="2800" dirty="0"/>
            </a:br>
            <a:r>
              <a:rPr lang="en-AU" sz="2800" dirty="0"/>
              <a:t>Dwayne</a:t>
            </a:r>
            <a:br>
              <a:rPr lang="en-AU" sz="2800" dirty="0"/>
            </a:br>
            <a:endParaRPr lang="en-AU" sz="2800" dirty="0"/>
          </a:p>
        </p:txBody>
      </p:sp>
    </p:spTree>
    <p:extLst>
      <p:ext uri="{BB962C8B-B14F-4D97-AF65-F5344CB8AC3E}">
        <p14:creationId xmlns:p14="http://schemas.microsoft.com/office/powerpoint/2010/main" val="3679723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5F33C13-F8F0-44D9-A8A9-179FB015694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081670" y="153854"/>
            <a:ext cx="5486400" cy="6462333"/>
          </a:xfrm>
        </p:spPr>
      </p:pic>
      <p:sp>
        <p:nvSpPr>
          <p:cNvPr id="7" name="TextBox 6">
            <a:extLst>
              <a:ext uri="{FF2B5EF4-FFF2-40B4-BE49-F238E27FC236}">
                <a16:creationId xmlns:a16="http://schemas.microsoft.com/office/drawing/2014/main" id="{550D907D-35F2-41F0-A350-F2CC7F68799D}"/>
              </a:ext>
            </a:extLst>
          </p:cNvPr>
          <p:cNvSpPr txBox="1"/>
          <p:nvPr/>
        </p:nvSpPr>
        <p:spPr>
          <a:xfrm>
            <a:off x="1033669" y="841514"/>
            <a:ext cx="2796209" cy="4524315"/>
          </a:xfrm>
          <a:prstGeom prst="rect">
            <a:avLst/>
          </a:prstGeom>
          <a:noFill/>
        </p:spPr>
        <p:txBody>
          <a:bodyPr wrap="square" rtlCol="0">
            <a:spAutoFit/>
          </a:bodyPr>
          <a:lstStyle/>
          <a:p>
            <a:r>
              <a:rPr lang="en-AU" dirty="0"/>
              <a:t>Infographics created by S3J</a:t>
            </a:r>
          </a:p>
          <a:p>
            <a:r>
              <a:rPr lang="en-AU" dirty="0" err="1"/>
              <a:t>Nikhill</a:t>
            </a:r>
            <a:r>
              <a:rPr lang="en-AU" dirty="0"/>
              <a:t>, Nitish, </a:t>
            </a:r>
            <a:r>
              <a:rPr lang="en-AU" dirty="0" err="1"/>
              <a:t>Afya</a:t>
            </a:r>
            <a:r>
              <a:rPr lang="en-AU" dirty="0"/>
              <a:t> and </a:t>
            </a:r>
            <a:r>
              <a:rPr lang="en-AU" dirty="0" err="1"/>
              <a:t>Jazzmine</a:t>
            </a:r>
            <a:r>
              <a:rPr lang="en-AU" dirty="0"/>
              <a:t>.</a:t>
            </a:r>
          </a:p>
          <a:p>
            <a:r>
              <a:rPr lang="en-AU" dirty="0"/>
              <a:t> </a:t>
            </a:r>
          </a:p>
          <a:p>
            <a:r>
              <a:rPr lang="en-AU" dirty="0"/>
              <a:t>This is the final infographic we have submitted for the competition July 2020.</a:t>
            </a:r>
          </a:p>
          <a:p>
            <a:endParaRPr lang="en-AU" dirty="0"/>
          </a:p>
          <a:p>
            <a:r>
              <a:rPr lang="en-AU" dirty="0"/>
              <a:t>This infographic poster was made using Piktochart software and QR </a:t>
            </a:r>
            <a:r>
              <a:rPr lang="en-AU"/>
              <a:t>Code Generator.</a:t>
            </a:r>
            <a:endParaRPr lang="en-AU" dirty="0"/>
          </a:p>
          <a:p>
            <a:endParaRPr lang="en-AU" dirty="0"/>
          </a:p>
          <a:p>
            <a:endParaRPr lang="en-AU" dirty="0"/>
          </a:p>
        </p:txBody>
      </p:sp>
    </p:spTree>
    <p:extLst>
      <p:ext uri="{BB962C8B-B14F-4D97-AF65-F5344CB8AC3E}">
        <p14:creationId xmlns:p14="http://schemas.microsoft.com/office/powerpoint/2010/main" val="315713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E35C94C-580F-428F-8EF0-E404BB6F3E7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36104" y="576840"/>
            <a:ext cx="3102679" cy="6127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ontent Placeholder 3">
            <a:extLst>
              <a:ext uri="{FF2B5EF4-FFF2-40B4-BE49-F238E27FC236}">
                <a16:creationId xmlns:a16="http://schemas.microsoft.com/office/drawing/2014/main" id="{B0D19A38-BA51-4A4A-B339-7BFBD60661FD}"/>
              </a:ext>
            </a:extLst>
          </p:cNvPr>
          <p:cNvSpPr>
            <a:spLocks noGrp="1"/>
          </p:cNvSpPr>
          <p:nvPr>
            <p:ph sz="half" idx="2"/>
          </p:nvPr>
        </p:nvSpPr>
        <p:spPr/>
        <p:txBody>
          <a:bodyPr/>
          <a:lstStyle/>
          <a:p>
            <a:r>
              <a:rPr lang="en-AU" dirty="0"/>
              <a:t>Additional infographic and research prepared by </a:t>
            </a:r>
            <a:r>
              <a:rPr lang="en-AU" dirty="0" err="1"/>
              <a:t>Nikhill</a:t>
            </a:r>
            <a:r>
              <a:rPr lang="en-AU" dirty="0"/>
              <a:t> S3J.</a:t>
            </a:r>
          </a:p>
          <a:p>
            <a:endParaRPr lang="en-AU" dirty="0"/>
          </a:p>
        </p:txBody>
      </p:sp>
    </p:spTree>
    <p:extLst>
      <p:ext uri="{BB962C8B-B14F-4D97-AF65-F5344CB8AC3E}">
        <p14:creationId xmlns:p14="http://schemas.microsoft.com/office/powerpoint/2010/main" val="161840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063DCC1-3B31-4663-AD7A-79FA6984472D}"/>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371479" y="2084210"/>
            <a:ext cx="4767437" cy="3575577"/>
          </a:xfrm>
        </p:spPr>
      </p:pic>
      <p:pic>
        <p:nvPicPr>
          <p:cNvPr id="8" name="Content Placeholder 7">
            <a:extLst>
              <a:ext uri="{FF2B5EF4-FFF2-40B4-BE49-F238E27FC236}">
                <a16:creationId xmlns:a16="http://schemas.microsoft.com/office/drawing/2014/main" id="{87639C68-3598-462D-B3F6-CDCDE9B92A08}"/>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4722865" y="2106618"/>
            <a:ext cx="4946708" cy="3710030"/>
          </a:xfrm>
        </p:spPr>
      </p:pic>
      <p:sp>
        <p:nvSpPr>
          <p:cNvPr id="11" name="TextBox 10">
            <a:extLst>
              <a:ext uri="{FF2B5EF4-FFF2-40B4-BE49-F238E27FC236}">
                <a16:creationId xmlns:a16="http://schemas.microsoft.com/office/drawing/2014/main" id="{0F460F8A-6F4A-45A6-9F2A-8040AE924BB3}"/>
              </a:ext>
            </a:extLst>
          </p:cNvPr>
          <p:cNvSpPr txBox="1"/>
          <p:nvPr/>
        </p:nvSpPr>
        <p:spPr>
          <a:xfrm>
            <a:off x="848139" y="477078"/>
            <a:ext cx="7739270" cy="646331"/>
          </a:xfrm>
          <a:prstGeom prst="rect">
            <a:avLst/>
          </a:prstGeom>
          <a:noFill/>
        </p:spPr>
        <p:txBody>
          <a:bodyPr wrap="square" rtlCol="0">
            <a:spAutoFit/>
          </a:bodyPr>
          <a:lstStyle/>
          <a:p>
            <a:r>
              <a:rPr lang="en-AU" dirty="0"/>
              <a:t>Board Game research, design and development team S3J</a:t>
            </a:r>
          </a:p>
          <a:p>
            <a:r>
              <a:rPr lang="en-AU" dirty="0"/>
              <a:t>Game design by </a:t>
            </a:r>
            <a:r>
              <a:rPr lang="en-AU" dirty="0" err="1"/>
              <a:t>Afya</a:t>
            </a:r>
            <a:r>
              <a:rPr lang="en-AU" dirty="0"/>
              <a:t>, </a:t>
            </a:r>
            <a:r>
              <a:rPr lang="en-AU" dirty="0" err="1"/>
              <a:t>Jazzmine</a:t>
            </a:r>
            <a:r>
              <a:rPr lang="en-AU" dirty="0"/>
              <a:t>, </a:t>
            </a:r>
            <a:r>
              <a:rPr lang="en-AU" dirty="0" err="1"/>
              <a:t>Nikhill</a:t>
            </a:r>
            <a:r>
              <a:rPr lang="en-AU" dirty="0"/>
              <a:t>, Nitish and Dwayne</a:t>
            </a:r>
          </a:p>
        </p:txBody>
      </p:sp>
    </p:spTree>
    <p:extLst>
      <p:ext uri="{BB962C8B-B14F-4D97-AF65-F5344CB8AC3E}">
        <p14:creationId xmlns:p14="http://schemas.microsoft.com/office/powerpoint/2010/main" val="2717179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84D3F86-5075-4D14-A2FF-AD75432E6857}"/>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677863" y="3056462"/>
            <a:ext cx="4477232" cy="3357924"/>
          </a:xfrm>
        </p:spPr>
      </p:pic>
      <p:pic>
        <p:nvPicPr>
          <p:cNvPr id="8" name="Content Placeholder 7">
            <a:extLst>
              <a:ext uri="{FF2B5EF4-FFF2-40B4-BE49-F238E27FC236}">
                <a16:creationId xmlns:a16="http://schemas.microsoft.com/office/drawing/2014/main" id="{21C42199-6E8E-490D-8AA4-C5A5C980D1B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5548899" y="1014966"/>
            <a:ext cx="6319906" cy="4739928"/>
          </a:xfrm>
        </p:spPr>
      </p:pic>
      <p:sp>
        <p:nvSpPr>
          <p:cNvPr id="2" name="TextBox 1">
            <a:extLst>
              <a:ext uri="{FF2B5EF4-FFF2-40B4-BE49-F238E27FC236}">
                <a16:creationId xmlns:a16="http://schemas.microsoft.com/office/drawing/2014/main" id="{B5698946-FE38-4964-BF24-BECD152F928A}"/>
              </a:ext>
            </a:extLst>
          </p:cNvPr>
          <p:cNvSpPr txBox="1"/>
          <p:nvPr/>
        </p:nvSpPr>
        <p:spPr>
          <a:xfrm>
            <a:off x="677863" y="424070"/>
            <a:ext cx="4874798" cy="2308324"/>
          </a:xfrm>
          <a:prstGeom prst="rect">
            <a:avLst/>
          </a:prstGeom>
          <a:noFill/>
        </p:spPr>
        <p:txBody>
          <a:bodyPr wrap="square" rtlCol="0">
            <a:spAutoFit/>
          </a:bodyPr>
          <a:lstStyle/>
          <a:p>
            <a:r>
              <a:rPr lang="en-AU" dirty="0"/>
              <a:t>Students researched bee facts and made </a:t>
            </a:r>
          </a:p>
          <a:p>
            <a:r>
              <a:rPr lang="en-AU" dirty="0"/>
              <a:t>Bee Knowledge cards.  To play the game when you land on a  bee knowledge card you need to answer it correctly to move forward.  The game pieces were made using </a:t>
            </a:r>
            <a:r>
              <a:rPr lang="en-AU" dirty="0" err="1"/>
              <a:t>Tinkercad</a:t>
            </a:r>
            <a:r>
              <a:rPr lang="en-AU" dirty="0"/>
              <a:t> and </a:t>
            </a:r>
            <a:r>
              <a:rPr lang="en-AU" dirty="0" err="1"/>
              <a:t>Thingiverse</a:t>
            </a:r>
            <a:r>
              <a:rPr lang="en-AU" dirty="0"/>
              <a:t> software and were printed using a 3D printer and then coloured in with </a:t>
            </a:r>
            <a:r>
              <a:rPr lang="en-AU" dirty="0" err="1"/>
              <a:t>texta</a:t>
            </a:r>
            <a:endParaRPr lang="en-AU" dirty="0"/>
          </a:p>
        </p:txBody>
      </p:sp>
    </p:spTree>
    <p:extLst>
      <p:ext uri="{BB962C8B-B14F-4D97-AF65-F5344CB8AC3E}">
        <p14:creationId xmlns:p14="http://schemas.microsoft.com/office/powerpoint/2010/main" val="171220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A43CB05-53E0-42F9-9582-0E1D5F041AC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424078" y="1393015"/>
            <a:ext cx="5313155" cy="3984866"/>
          </a:xfrm>
        </p:spPr>
      </p:pic>
      <p:pic>
        <p:nvPicPr>
          <p:cNvPr id="8" name="Content Placeholder 7">
            <a:extLst>
              <a:ext uri="{FF2B5EF4-FFF2-40B4-BE49-F238E27FC236}">
                <a16:creationId xmlns:a16="http://schemas.microsoft.com/office/drawing/2014/main" id="{0AA0EA56-98B4-47E5-989B-211CC2F6DEA0}"/>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rot="5400000">
            <a:off x="4292746" y="1498722"/>
            <a:ext cx="5313156" cy="3984866"/>
          </a:xfrm>
        </p:spPr>
      </p:pic>
      <p:sp>
        <p:nvSpPr>
          <p:cNvPr id="2" name="TextBox 1">
            <a:extLst>
              <a:ext uri="{FF2B5EF4-FFF2-40B4-BE49-F238E27FC236}">
                <a16:creationId xmlns:a16="http://schemas.microsoft.com/office/drawing/2014/main" id="{6D48C3B1-C875-4117-AA81-065FCB459FA5}"/>
              </a:ext>
            </a:extLst>
          </p:cNvPr>
          <p:cNvSpPr txBox="1"/>
          <p:nvPr/>
        </p:nvSpPr>
        <p:spPr>
          <a:xfrm>
            <a:off x="9074279" y="3763618"/>
            <a:ext cx="2057547" cy="1200329"/>
          </a:xfrm>
          <a:prstGeom prst="rect">
            <a:avLst/>
          </a:prstGeom>
          <a:noFill/>
        </p:spPr>
        <p:txBody>
          <a:bodyPr wrap="square" rtlCol="0">
            <a:spAutoFit/>
          </a:bodyPr>
          <a:lstStyle/>
          <a:p>
            <a:r>
              <a:rPr lang="en-AU" dirty="0"/>
              <a:t>Game pieces made using </a:t>
            </a:r>
            <a:r>
              <a:rPr lang="en-AU" dirty="0" err="1"/>
              <a:t>Tinkercad</a:t>
            </a:r>
            <a:r>
              <a:rPr lang="en-AU" dirty="0"/>
              <a:t> and a 3D printer.</a:t>
            </a:r>
          </a:p>
        </p:txBody>
      </p:sp>
    </p:spTree>
    <p:extLst>
      <p:ext uri="{BB962C8B-B14F-4D97-AF65-F5344CB8AC3E}">
        <p14:creationId xmlns:p14="http://schemas.microsoft.com/office/powerpoint/2010/main" val="252121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F3B2AF-026F-4933-A3A5-C2DA9F1E6BDE}"/>
              </a:ext>
            </a:extLst>
          </p:cNvPr>
          <p:cNvPicPr>
            <a:picLocks noChangeAspect="1"/>
          </p:cNvPicPr>
          <p:nvPr/>
        </p:nvPicPr>
        <p:blipFill>
          <a:blip r:embed="rId2"/>
          <a:stretch>
            <a:fillRect/>
          </a:stretch>
        </p:blipFill>
        <p:spPr>
          <a:xfrm>
            <a:off x="461854" y="631138"/>
            <a:ext cx="7478169" cy="5887272"/>
          </a:xfrm>
          <a:prstGeom prst="rect">
            <a:avLst/>
          </a:prstGeom>
        </p:spPr>
      </p:pic>
      <p:sp>
        <p:nvSpPr>
          <p:cNvPr id="3" name="TextBox 2">
            <a:extLst>
              <a:ext uri="{FF2B5EF4-FFF2-40B4-BE49-F238E27FC236}">
                <a16:creationId xmlns:a16="http://schemas.microsoft.com/office/drawing/2014/main" id="{C7B450BC-B0F7-43F5-A031-0F94906EA3F9}"/>
              </a:ext>
            </a:extLst>
          </p:cNvPr>
          <p:cNvSpPr txBox="1"/>
          <p:nvPr/>
        </p:nvSpPr>
        <p:spPr>
          <a:xfrm>
            <a:off x="8136835" y="4002157"/>
            <a:ext cx="2054087" cy="923330"/>
          </a:xfrm>
          <a:prstGeom prst="rect">
            <a:avLst/>
          </a:prstGeom>
          <a:noFill/>
        </p:spPr>
        <p:txBody>
          <a:bodyPr wrap="square" rtlCol="0">
            <a:spAutoFit/>
          </a:bodyPr>
          <a:lstStyle/>
          <a:p>
            <a:r>
              <a:rPr lang="en-AU" dirty="0"/>
              <a:t>Testing the design of the game pieces</a:t>
            </a:r>
          </a:p>
        </p:txBody>
      </p:sp>
    </p:spTree>
    <p:extLst>
      <p:ext uri="{BB962C8B-B14F-4D97-AF65-F5344CB8AC3E}">
        <p14:creationId xmlns:p14="http://schemas.microsoft.com/office/powerpoint/2010/main" val="36483614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1184</TotalTime>
  <Words>466</Words>
  <Application>Microsoft Office PowerPoint</Application>
  <PresentationFormat>Widescreen</PresentationFormat>
  <Paragraphs>42</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Trebuchet MS</vt:lpstr>
      <vt:lpstr>Wingdings 3</vt:lpstr>
      <vt:lpstr>Facet</vt:lpstr>
      <vt:lpstr>NO BEES NO FUTURE OXLEY PARK PUBLIC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Environmental Activism and World Bee Day</vt:lpstr>
      <vt:lpstr>Research Facts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K-6 Environmental Activism – 2019/2020 S3C and S3W Bee Hotels &amp; Research 2019  S23W Bee Research 2020 S3J – Infographics and Board Game 2020  Special thanks to: Nikhill, Nitish, Jazzmine, Afya and Dwayne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Jayne Alba</dc:creator>
  <cp:lastModifiedBy>Jayne Alba</cp:lastModifiedBy>
  <cp:revision>62</cp:revision>
  <dcterms:created xsi:type="dcterms:W3CDTF">2020-07-14T06:05:38Z</dcterms:created>
  <dcterms:modified xsi:type="dcterms:W3CDTF">2020-07-22T06:02:13Z</dcterms:modified>
</cp:coreProperties>
</file>